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5" r:id="rId4"/>
    <p:sldId id="263" r:id="rId5"/>
    <p:sldId id="257" r:id="rId6"/>
    <p:sldId id="258" r:id="rId7"/>
    <p:sldId id="259" r:id="rId8"/>
    <p:sldId id="260" r:id="rId9"/>
    <p:sldId id="261" r:id="rId10"/>
    <p:sldId id="264" r:id="rId11"/>
    <p:sldId id="26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1E1A"/>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5" d="100"/>
          <a:sy n="75" d="100"/>
        </p:scale>
        <p:origin x="466" y="3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DF49B4-0FDC-4A38-BAC5-C7EF21ECEFBB}" type="datetimeFigureOut">
              <a:rPr lang="en-US" smtClean="0"/>
              <a:t>5/26/2020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C2741E-497E-4150-8410-597B3F88644D}" type="slidenum">
              <a:rPr lang="en-US" smtClean="0"/>
              <a:t>‹#›</a:t>
            </a:fld>
            <a:endParaRPr lang="en-US"/>
          </a:p>
        </p:txBody>
      </p:sp>
    </p:spTree>
    <p:extLst>
      <p:ext uri="{BB962C8B-B14F-4D97-AF65-F5344CB8AC3E}">
        <p14:creationId xmlns:p14="http://schemas.microsoft.com/office/powerpoint/2010/main" val="3411955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DF49B4-0FDC-4A38-BAC5-C7EF21ECEFBB}" type="datetimeFigureOut">
              <a:rPr lang="en-US" smtClean="0"/>
              <a:t>5/26/2020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C2741E-497E-4150-8410-597B3F88644D}" type="slidenum">
              <a:rPr lang="en-US" smtClean="0"/>
              <a:t>‹#›</a:t>
            </a:fld>
            <a:endParaRPr lang="en-US"/>
          </a:p>
        </p:txBody>
      </p:sp>
    </p:spTree>
    <p:extLst>
      <p:ext uri="{BB962C8B-B14F-4D97-AF65-F5344CB8AC3E}">
        <p14:creationId xmlns:p14="http://schemas.microsoft.com/office/powerpoint/2010/main" val="3721379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DF49B4-0FDC-4A38-BAC5-C7EF21ECEFBB}" type="datetimeFigureOut">
              <a:rPr lang="en-US" smtClean="0"/>
              <a:t>5/26/2020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C2741E-497E-4150-8410-597B3F88644D}" type="slidenum">
              <a:rPr lang="en-US" smtClean="0"/>
              <a:t>‹#›</a:t>
            </a:fld>
            <a:endParaRPr lang="en-US"/>
          </a:p>
        </p:txBody>
      </p:sp>
    </p:spTree>
    <p:extLst>
      <p:ext uri="{BB962C8B-B14F-4D97-AF65-F5344CB8AC3E}">
        <p14:creationId xmlns:p14="http://schemas.microsoft.com/office/powerpoint/2010/main" val="1238039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DF49B4-0FDC-4A38-BAC5-C7EF21ECEFBB}" type="datetimeFigureOut">
              <a:rPr lang="en-US" smtClean="0"/>
              <a:t>5/26/2020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C2741E-497E-4150-8410-597B3F88644D}" type="slidenum">
              <a:rPr lang="en-US" smtClean="0"/>
              <a:t>‹#›</a:t>
            </a:fld>
            <a:endParaRPr lang="en-US"/>
          </a:p>
        </p:txBody>
      </p:sp>
    </p:spTree>
    <p:extLst>
      <p:ext uri="{BB962C8B-B14F-4D97-AF65-F5344CB8AC3E}">
        <p14:creationId xmlns:p14="http://schemas.microsoft.com/office/powerpoint/2010/main" val="3787995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DF49B4-0FDC-4A38-BAC5-C7EF21ECEFBB}" type="datetimeFigureOut">
              <a:rPr lang="en-US" smtClean="0"/>
              <a:t>5/26/2020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C2741E-497E-4150-8410-597B3F88644D}" type="slidenum">
              <a:rPr lang="en-US" smtClean="0"/>
              <a:t>‹#›</a:t>
            </a:fld>
            <a:endParaRPr lang="en-US"/>
          </a:p>
        </p:txBody>
      </p:sp>
    </p:spTree>
    <p:extLst>
      <p:ext uri="{BB962C8B-B14F-4D97-AF65-F5344CB8AC3E}">
        <p14:creationId xmlns:p14="http://schemas.microsoft.com/office/powerpoint/2010/main" val="572385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5DF49B4-0FDC-4A38-BAC5-C7EF21ECEFBB}" type="datetimeFigureOut">
              <a:rPr lang="en-US" smtClean="0"/>
              <a:t>5/26/2020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C2741E-497E-4150-8410-597B3F88644D}" type="slidenum">
              <a:rPr lang="en-US" smtClean="0"/>
              <a:t>‹#›</a:t>
            </a:fld>
            <a:endParaRPr lang="en-US"/>
          </a:p>
        </p:txBody>
      </p:sp>
    </p:spTree>
    <p:extLst>
      <p:ext uri="{BB962C8B-B14F-4D97-AF65-F5344CB8AC3E}">
        <p14:creationId xmlns:p14="http://schemas.microsoft.com/office/powerpoint/2010/main" val="3255485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DF49B4-0FDC-4A38-BAC5-C7EF21ECEFBB}" type="datetimeFigureOut">
              <a:rPr lang="en-US" smtClean="0"/>
              <a:t>5/26/2020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C2741E-497E-4150-8410-597B3F88644D}" type="slidenum">
              <a:rPr lang="en-US" smtClean="0"/>
              <a:t>‹#›</a:t>
            </a:fld>
            <a:endParaRPr lang="en-US"/>
          </a:p>
        </p:txBody>
      </p:sp>
    </p:spTree>
    <p:extLst>
      <p:ext uri="{BB962C8B-B14F-4D97-AF65-F5344CB8AC3E}">
        <p14:creationId xmlns:p14="http://schemas.microsoft.com/office/powerpoint/2010/main" val="2424014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DF49B4-0FDC-4A38-BAC5-C7EF21ECEFBB}" type="datetimeFigureOut">
              <a:rPr lang="en-US" smtClean="0"/>
              <a:t>5/26/2020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C2741E-497E-4150-8410-597B3F88644D}" type="slidenum">
              <a:rPr lang="en-US" smtClean="0"/>
              <a:t>‹#›</a:t>
            </a:fld>
            <a:endParaRPr lang="en-US"/>
          </a:p>
        </p:txBody>
      </p:sp>
    </p:spTree>
    <p:extLst>
      <p:ext uri="{BB962C8B-B14F-4D97-AF65-F5344CB8AC3E}">
        <p14:creationId xmlns:p14="http://schemas.microsoft.com/office/powerpoint/2010/main" val="2140974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DF49B4-0FDC-4A38-BAC5-C7EF21ECEFBB}" type="datetimeFigureOut">
              <a:rPr lang="en-US" smtClean="0"/>
              <a:t>5/26/2020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C2741E-497E-4150-8410-597B3F88644D}" type="slidenum">
              <a:rPr lang="en-US" smtClean="0"/>
              <a:t>‹#›</a:t>
            </a:fld>
            <a:endParaRPr lang="en-US"/>
          </a:p>
        </p:txBody>
      </p:sp>
    </p:spTree>
    <p:extLst>
      <p:ext uri="{BB962C8B-B14F-4D97-AF65-F5344CB8AC3E}">
        <p14:creationId xmlns:p14="http://schemas.microsoft.com/office/powerpoint/2010/main" val="2674795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5DF49B4-0FDC-4A38-BAC5-C7EF21ECEFBB}" type="datetimeFigureOut">
              <a:rPr lang="en-US" smtClean="0"/>
              <a:t>5/26/2020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C2741E-497E-4150-8410-597B3F88644D}" type="slidenum">
              <a:rPr lang="en-US" smtClean="0"/>
              <a:t>‹#›</a:t>
            </a:fld>
            <a:endParaRPr lang="en-US"/>
          </a:p>
        </p:txBody>
      </p:sp>
    </p:spTree>
    <p:extLst>
      <p:ext uri="{BB962C8B-B14F-4D97-AF65-F5344CB8AC3E}">
        <p14:creationId xmlns:p14="http://schemas.microsoft.com/office/powerpoint/2010/main" val="2875557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5DF49B4-0FDC-4A38-BAC5-C7EF21ECEFBB}" type="datetimeFigureOut">
              <a:rPr lang="en-US" smtClean="0"/>
              <a:t>5/26/2020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C2741E-497E-4150-8410-597B3F88644D}" type="slidenum">
              <a:rPr lang="en-US" smtClean="0"/>
              <a:t>‹#›</a:t>
            </a:fld>
            <a:endParaRPr lang="en-US"/>
          </a:p>
        </p:txBody>
      </p:sp>
    </p:spTree>
    <p:extLst>
      <p:ext uri="{BB962C8B-B14F-4D97-AF65-F5344CB8AC3E}">
        <p14:creationId xmlns:p14="http://schemas.microsoft.com/office/powerpoint/2010/main" val="3120069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DF49B4-0FDC-4A38-BAC5-C7EF21ECEFBB}" type="datetimeFigureOut">
              <a:rPr lang="en-US" smtClean="0"/>
              <a:t>5/26/2020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C2741E-497E-4150-8410-597B3F88644D}" type="slidenum">
              <a:rPr lang="en-US" smtClean="0"/>
              <a:t>‹#›</a:t>
            </a:fld>
            <a:endParaRPr lang="en-US"/>
          </a:p>
        </p:txBody>
      </p:sp>
    </p:spTree>
    <p:extLst>
      <p:ext uri="{BB962C8B-B14F-4D97-AF65-F5344CB8AC3E}">
        <p14:creationId xmlns:p14="http://schemas.microsoft.com/office/powerpoint/2010/main" val="4185288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lattonk@tamug.edu" TargetMode="External"/><Relationship Id="rId2" Type="http://schemas.openxmlformats.org/officeDocument/2006/relationships/hyperlink" Target="mailto:huftona@tamug.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2283" y="647233"/>
            <a:ext cx="9144000" cy="1379764"/>
          </a:xfrm>
        </p:spPr>
        <p:txBody>
          <a:bodyPr/>
          <a:lstStyle/>
          <a:p>
            <a:endParaRPr lang="en-US" dirty="0"/>
          </a:p>
        </p:txBody>
      </p:sp>
      <p:sp>
        <p:nvSpPr>
          <p:cNvPr id="3" name="Subtitle 2"/>
          <p:cNvSpPr>
            <a:spLocks noGrp="1"/>
          </p:cNvSpPr>
          <p:nvPr>
            <p:ph type="subTitle" idx="1"/>
          </p:nvPr>
        </p:nvSpPr>
        <p:spPr>
          <a:xfrm>
            <a:off x="717175" y="2106706"/>
            <a:ext cx="10425953" cy="4093797"/>
          </a:xfrm>
        </p:spPr>
        <p:txBody>
          <a:bodyPr>
            <a:normAutofit/>
          </a:bodyPr>
          <a:lstStyle/>
          <a:p>
            <a:r>
              <a:rPr lang="en-US" sz="4400" b="1" u="sng" dirty="0" smtClean="0">
                <a:effectLst/>
              </a:rPr>
              <a:t>Why</a:t>
            </a:r>
            <a:r>
              <a:rPr lang="en-US" sz="7200" b="1" u="sng" dirty="0" smtClean="0">
                <a:effectLst/>
              </a:rPr>
              <a:t> KINE?</a:t>
            </a:r>
            <a:endParaRPr lang="en-US" sz="7200" b="1" u="sng" dirty="0">
              <a:effectLst/>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194985" y="655011"/>
            <a:ext cx="6723017" cy="1379764"/>
          </a:xfrm>
          <a:prstGeom prst="rect">
            <a:avLst/>
          </a:prstGeom>
          <a:noFill/>
          <a:ln>
            <a:noFill/>
          </a:ln>
        </p:spPr>
      </p:pic>
      <p:sp>
        <p:nvSpPr>
          <p:cNvPr id="5" name="Rectangle 4"/>
          <p:cNvSpPr/>
          <p:nvPr/>
        </p:nvSpPr>
        <p:spPr>
          <a:xfrm>
            <a:off x="210038" y="2680054"/>
            <a:ext cx="3237362" cy="769441"/>
          </a:xfrm>
          <a:prstGeom prst="rect">
            <a:avLst/>
          </a:prstGeom>
          <a:noFill/>
        </p:spPr>
        <p:txBody>
          <a:bodyPr wrap="square" lIns="91440" tIns="45720" rIns="91440" bIns="45720">
            <a:spAutoFit/>
          </a:bodyPr>
          <a:lstStyle/>
          <a:p>
            <a:pPr algn="ctr"/>
            <a:r>
              <a:rPr lang="en-US" sz="4400" b="1" cap="none" spc="0" dirty="0" smtClean="0">
                <a:ln w="12700" cmpd="sng">
                  <a:solidFill>
                    <a:schemeClr val="accent4"/>
                  </a:solidFill>
                  <a:prstDash val="solid"/>
                </a:ln>
                <a:solidFill>
                  <a:srgbClr val="A50021"/>
                </a:solidFill>
                <a:effectLst/>
              </a:rPr>
              <a:t>Keep moving</a:t>
            </a:r>
          </a:p>
        </p:txBody>
      </p:sp>
      <p:sp>
        <p:nvSpPr>
          <p:cNvPr id="6" name="Rectangle 5"/>
          <p:cNvSpPr/>
          <p:nvPr/>
        </p:nvSpPr>
        <p:spPr>
          <a:xfrm>
            <a:off x="8278470" y="2586751"/>
            <a:ext cx="3953646"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4"/>
                </a:solidFill>
                <a:effectLst/>
              </a:rPr>
              <a:t>Make friends</a:t>
            </a:r>
          </a:p>
        </p:txBody>
      </p:sp>
      <p:sp>
        <p:nvSpPr>
          <p:cNvPr id="7" name="Rectangle 6"/>
          <p:cNvSpPr/>
          <p:nvPr/>
        </p:nvSpPr>
        <p:spPr>
          <a:xfrm>
            <a:off x="3626171" y="3048416"/>
            <a:ext cx="4652299" cy="923330"/>
          </a:xfrm>
          <a:prstGeom prst="rect">
            <a:avLst/>
          </a:prstGeom>
          <a:noFill/>
        </p:spPr>
        <p:txBody>
          <a:bodyPr wrap="none" lIns="91440" tIns="45720" rIns="91440" bIns="45720">
            <a:spAutoFit/>
          </a:bodyPr>
          <a:lstStyle/>
          <a:p>
            <a:pPr algn="ctr"/>
            <a:r>
              <a:rPr lang="en-US" sz="54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Get Fit/ Stay Fit</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
        <p:nvSpPr>
          <p:cNvPr id="8" name="Rectangle 7"/>
          <p:cNvSpPr/>
          <p:nvPr/>
        </p:nvSpPr>
        <p:spPr>
          <a:xfrm>
            <a:off x="717175" y="3695935"/>
            <a:ext cx="4238148" cy="923330"/>
          </a:xfrm>
          <a:prstGeom prst="rect">
            <a:avLst/>
          </a:prstGeom>
          <a:noFill/>
        </p:spPr>
        <p:txBody>
          <a:bodyPr wrap="none" lIns="91440" tIns="45720" rIns="91440" bIns="45720">
            <a:spAutoFit/>
          </a:bodyPr>
          <a:lstStyle/>
          <a:p>
            <a:pPr algn="ctr"/>
            <a:r>
              <a:rPr lang="en-US" sz="5400" b="1" cap="none" spc="0" dirty="0" smtClean="0">
                <a:ln w="12700">
                  <a:solidFill>
                    <a:schemeClr val="accent3">
                      <a:lumMod val="50000"/>
                    </a:schemeClr>
                  </a:solidFill>
                  <a:prstDash val="solid"/>
                </a:ln>
                <a:solidFill>
                  <a:srgbClr val="002060"/>
                </a:solidFill>
                <a:effectLst>
                  <a:innerShdw blurRad="177800">
                    <a:schemeClr val="accent3">
                      <a:lumMod val="50000"/>
                    </a:schemeClr>
                  </a:innerShdw>
                </a:effectLst>
              </a:rPr>
              <a:t>accountability</a:t>
            </a:r>
            <a:endParaRPr lang="en-US" sz="5400" b="1" cap="none" spc="0" dirty="0">
              <a:ln w="12700">
                <a:solidFill>
                  <a:schemeClr val="accent3">
                    <a:lumMod val="50000"/>
                  </a:schemeClr>
                </a:solidFill>
                <a:prstDash val="solid"/>
              </a:ln>
              <a:solidFill>
                <a:srgbClr val="002060"/>
              </a:solidFill>
              <a:effectLst>
                <a:innerShdw blurRad="177800">
                  <a:schemeClr val="accent3">
                    <a:lumMod val="50000"/>
                  </a:schemeClr>
                </a:innerShdw>
              </a:effectLst>
            </a:endParaRPr>
          </a:p>
        </p:txBody>
      </p:sp>
      <p:sp>
        <p:nvSpPr>
          <p:cNvPr id="9" name="Rectangle 8"/>
          <p:cNvSpPr/>
          <p:nvPr/>
        </p:nvSpPr>
        <p:spPr>
          <a:xfrm>
            <a:off x="164395" y="4486554"/>
            <a:ext cx="4318298" cy="923330"/>
          </a:xfrm>
          <a:prstGeom prst="rect">
            <a:avLst/>
          </a:prstGeom>
          <a:noFill/>
        </p:spPr>
        <p:txBody>
          <a:bodyPr wrap="none" lIns="91440" tIns="45720" rIns="91440" bIns="45720">
            <a:spAutoFit/>
          </a:bodyPr>
          <a:lstStyle/>
          <a:p>
            <a:pPr algn="ctr"/>
            <a:r>
              <a:rPr lang="en-US" sz="5400" b="1" dirty="0" smtClean="0">
                <a:ln w="12700" cmpd="sng">
                  <a:solidFill>
                    <a:schemeClr val="accent4"/>
                  </a:solidFill>
                  <a:prstDash val="solid"/>
                </a:ln>
                <a:solidFill>
                  <a:schemeClr val="accent4"/>
                </a:solidFill>
              </a:rPr>
              <a:t>Manage stress</a:t>
            </a:r>
          </a:p>
        </p:txBody>
      </p:sp>
      <p:sp>
        <p:nvSpPr>
          <p:cNvPr id="10" name="Rectangle 9"/>
          <p:cNvSpPr/>
          <p:nvPr/>
        </p:nvSpPr>
        <p:spPr>
          <a:xfrm>
            <a:off x="487680" y="5648880"/>
            <a:ext cx="11531600" cy="923330"/>
          </a:xfrm>
          <a:prstGeom prst="rect">
            <a:avLst/>
          </a:prstGeom>
          <a:noFill/>
        </p:spPr>
        <p:txBody>
          <a:bodyPr wrap="square" lIns="91440" tIns="45720" rIns="91440" bIns="45720">
            <a:spAutoFit/>
          </a:bodyPr>
          <a:lstStyle/>
          <a:p>
            <a:pPr algn="ctr"/>
            <a:r>
              <a:rPr lang="en-US" sz="5400" b="1" cap="none" spc="0" dirty="0" smtClean="0">
                <a:ln w="22225">
                  <a:solidFill>
                    <a:schemeClr val="accent2"/>
                  </a:solidFill>
                  <a:prstDash val="solid"/>
                </a:ln>
                <a:solidFill>
                  <a:srgbClr val="C00000"/>
                </a:solidFill>
                <a:effectLst/>
              </a:rPr>
              <a:t>Improve academic performance</a:t>
            </a:r>
            <a:endParaRPr lang="en-US" sz="5400" b="1" cap="none" spc="0" dirty="0">
              <a:ln w="22225">
                <a:solidFill>
                  <a:schemeClr val="accent2"/>
                </a:solidFill>
                <a:prstDash val="solid"/>
              </a:ln>
              <a:solidFill>
                <a:srgbClr val="C00000"/>
              </a:solidFill>
              <a:effectLst/>
            </a:endParaRPr>
          </a:p>
        </p:txBody>
      </p:sp>
      <p:sp>
        <p:nvSpPr>
          <p:cNvPr id="11" name="Rectangle 10"/>
          <p:cNvSpPr/>
          <p:nvPr/>
        </p:nvSpPr>
        <p:spPr>
          <a:xfrm>
            <a:off x="6213550" y="3921116"/>
            <a:ext cx="6591151" cy="923330"/>
          </a:xfrm>
          <a:prstGeom prst="rect">
            <a:avLst/>
          </a:prstGeom>
          <a:noFill/>
        </p:spPr>
        <p:txBody>
          <a:bodyPr wrap="square" lIns="91440" tIns="45720" rIns="91440" bIns="45720">
            <a:spAutoFit/>
          </a:bodyPr>
          <a:lstStyle/>
          <a:p>
            <a:pPr algn="ctr"/>
            <a:r>
              <a:rPr lang="en-US" sz="5400" b="1" cap="none" spc="0" dirty="0" smtClean="0">
                <a:ln w="12700" cmpd="sng">
                  <a:solidFill>
                    <a:schemeClr val="accent4"/>
                  </a:solidFill>
                  <a:prstDash val="solid"/>
                </a:ln>
                <a:solidFill>
                  <a:schemeClr val="accent6">
                    <a:lumMod val="75000"/>
                  </a:schemeClr>
                </a:solidFill>
                <a:effectLst/>
              </a:rPr>
              <a:t>You CAN do IT!</a:t>
            </a:r>
            <a:endParaRPr lang="en-US" sz="5400" b="1" cap="none" spc="0" dirty="0">
              <a:ln w="12700" cmpd="sng">
                <a:solidFill>
                  <a:schemeClr val="accent4"/>
                </a:solidFill>
                <a:prstDash val="solid"/>
              </a:ln>
              <a:solidFill>
                <a:schemeClr val="accent6">
                  <a:lumMod val="75000"/>
                </a:schemeClr>
              </a:solidFill>
              <a:effectLst/>
            </a:endParaRPr>
          </a:p>
        </p:txBody>
      </p:sp>
      <p:sp>
        <p:nvSpPr>
          <p:cNvPr id="12" name="Rectangle 11"/>
          <p:cNvSpPr/>
          <p:nvPr/>
        </p:nvSpPr>
        <p:spPr>
          <a:xfrm>
            <a:off x="4482693" y="4776180"/>
            <a:ext cx="5839497" cy="923330"/>
          </a:xfrm>
          <a:prstGeom prst="rect">
            <a:avLst/>
          </a:prstGeom>
          <a:noFill/>
        </p:spPr>
        <p:txBody>
          <a:bodyPr wrap="square" lIns="91440" tIns="45720" rIns="91440" bIns="45720">
            <a:spAutoFit/>
          </a:bodyPr>
          <a:lstStyle/>
          <a:p>
            <a:pPr algn="ctr"/>
            <a:r>
              <a:rPr lang="en-US" sz="54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CONNECTIONS</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22843655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91322"/>
          </a:xfrm>
        </p:spPr>
        <p:txBody>
          <a:bodyPr/>
          <a:lstStyle/>
          <a:p>
            <a:pPr algn="ctr"/>
            <a:r>
              <a:rPr lang="en-US" b="1" u="sng" dirty="0" smtClean="0">
                <a:solidFill>
                  <a:srgbClr val="C00000"/>
                </a:solidFill>
              </a:rPr>
              <a:t>financial aid information</a:t>
            </a:r>
            <a:endParaRPr lang="en-US" b="1" u="sng" dirty="0">
              <a:solidFill>
                <a:srgbClr val="C00000"/>
              </a:solidFill>
            </a:endParaRPr>
          </a:p>
        </p:txBody>
      </p:sp>
      <p:sp>
        <p:nvSpPr>
          <p:cNvPr id="4" name="Rectangle 1"/>
          <p:cNvSpPr>
            <a:spLocks noGrp="1" noChangeArrowheads="1"/>
          </p:cNvSpPr>
          <p:nvPr>
            <p:ph idx="1"/>
          </p:nvPr>
        </p:nvSpPr>
        <p:spPr bwMode="auto">
          <a:xfrm>
            <a:off x="838200" y="1115889"/>
            <a:ext cx="11237259" cy="57708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lnSpc>
                <a:spcPct val="100000"/>
              </a:lnSpc>
              <a:spcBef>
                <a:spcPct val="0"/>
              </a:spcBef>
              <a:spcAft>
                <a:spcPct val="0"/>
              </a:spcAft>
            </a:pPr>
            <a:r>
              <a:rPr lang="en-US" b="1" dirty="0" smtClean="0">
                <a:latin typeface="Calibri" panose="020F0502020204030204" pitchFamily="34" charset="0"/>
                <a:ea typeface="Calibri" panose="020F0502020204030204" pitchFamily="34" charset="0"/>
              </a:rPr>
              <a:t>As </a:t>
            </a:r>
            <a:r>
              <a:rPr lang="en-US" b="1" dirty="0">
                <a:latin typeface="Calibri" panose="020F0502020204030204" pitchFamily="34" charset="0"/>
                <a:ea typeface="Calibri" panose="020F0502020204030204" pitchFamily="34" charset="0"/>
              </a:rPr>
              <a:t>long as the student is taking 12 hours counting toward their program, they should be able to take </a:t>
            </a:r>
            <a:r>
              <a:rPr lang="en-US" b="1" dirty="0" smtClean="0">
                <a:latin typeface="Calibri" panose="020F0502020204030204" pitchFamily="34" charset="0"/>
                <a:ea typeface="Calibri" panose="020F0502020204030204" pitchFamily="34" charset="0"/>
              </a:rPr>
              <a:t>a KINE 199 and </a:t>
            </a:r>
            <a:r>
              <a:rPr lang="en-US" b="1" dirty="0">
                <a:latin typeface="Calibri" panose="020F0502020204030204" pitchFamily="34" charset="0"/>
                <a:ea typeface="Calibri" panose="020F0502020204030204" pitchFamily="34" charset="0"/>
              </a:rPr>
              <a:t>not have to pay extra for it because of flat rate </a:t>
            </a:r>
            <a:r>
              <a:rPr lang="en-US" b="1" dirty="0" smtClean="0">
                <a:latin typeface="Calibri" panose="020F0502020204030204" pitchFamily="34" charset="0"/>
                <a:ea typeface="Calibri" panose="020F0502020204030204" pitchFamily="34" charset="0"/>
              </a:rPr>
              <a:t>tuition</a:t>
            </a:r>
          </a:p>
          <a:p>
            <a:pPr eaLnBrk="0" fontAlgn="base" hangingPunct="0">
              <a:lnSpc>
                <a:spcPct val="100000"/>
              </a:lnSpc>
              <a:spcBef>
                <a:spcPct val="0"/>
              </a:spcBef>
              <a:spcAft>
                <a:spcPct val="0"/>
              </a:spcAft>
            </a:pPr>
            <a:r>
              <a:rPr lang="en-US" b="1" dirty="0"/>
              <a:t>Academic advisors may get confused and caution students not to take </a:t>
            </a:r>
            <a:r>
              <a:rPr lang="en-US" b="1" i="1" dirty="0"/>
              <a:t>any </a:t>
            </a:r>
            <a:r>
              <a:rPr lang="en-US" b="1" dirty="0"/>
              <a:t>class that’s not in their degree program</a:t>
            </a:r>
            <a:endParaRPr kumimoji="0" lang="en-US" altLang="en-US"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eaLnBrk="0" fontAlgn="base" hangingPunct="0">
              <a:lnSpc>
                <a:spcPct val="100000"/>
              </a:lnSpc>
              <a:spcBef>
                <a:spcPct val="0"/>
              </a:spcBef>
              <a:spcAft>
                <a:spcPct val="0"/>
              </a:spcAft>
            </a:pPr>
            <a:r>
              <a:rPr lang="en-US" b="1" dirty="0" smtClean="0">
                <a:latin typeface="Calibri" panose="020F0502020204030204" pitchFamily="34" charset="0"/>
                <a:ea typeface="Calibri" panose="020F0502020204030204" pitchFamily="34" charset="0"/>
              </a:rPr>
              <a:t>Please </a:t>
            </a:r>
            <a:r>
              <a:rPr lang="en-US" b="1" dirty="0">
                <a:latin typeface="Calibri" panose="020F0502020204030204" pitchFamily="34" charset="0"/>
                <a:ea typeface="Calibri" panose="020F0502020204030204" pitchFamily="34" charset="0"/>
              </a:rPr>
              <a:t>note that in this situation (a student in 12 hours counting, with a PE class added on), the student will still get emails/communications from our office advising that a class “isn’t counting for financial aid purposes” – these notifications that go out are automated by the system which doesn’t always distinguish that 12 other hours </a:t>
            </a:r>
            <a:r>
              <a:rPr lang="en-US" b="1" i="1" dirty="0">
                <a:latin typeface="Calibri" panose="020F0502020204030204" pitchFamily="34" charset="0"/>
                <a:ea typeface="Calibri" panose="020F0502020204030204" pitchFamily="34" charset="0"/>
              </a:rPr>
              <a:t>are </a:t>
            </a:r>
            <a:r>
              <a:rPr lang="en-US" b="1" dirty="0">
                <a:latin typeface="Calibri" panose="020F0502020204030204" pitchFamily="34" charset="0"/>
                <a:ea typeface="Calibri" panose="020F0502020204030204" pitchFamily="34" charset="0"/>
              </a:rPr>
              <a:t>counting. </a:t>
            </a:r>
            <a:endParaRPr lang="en-US" b="1" dirty="0" smtClean="0">
              <a:latin typeface="Calibri" panose="020F0502020204030204" pitchFamily="34" charset="0"/>
              <a:ea typeface="Calibri" panose="020F0502020204030204" pitchFamily="34" charset="0"/>
            </a:endParaRPr>
          </a:p>
          <a:p>
            <a:pPr eaLnBrk="0" fontAlgn="base" hangingPunct="0">
              <a:lnSpc>
                <a:spcPct val="100000"/>
              </a:lnSpc>
              <a:spcBef>
                <a:spcPct val="0"/>
              </a:spcBef>
              <a:spcAft>
                <a:spcPct val="0"/>
              </a:spcAft>
            </a:pPr>
            <a:r>
              <a:rPr lang="en-US" altLang="en-US" b="1" dirty="0">
                <a:latin typeface="Times New Roman" panose="02020603050405020304" pitchFamily="18" charset="0"/>
                <a:ea typeface="Calibri" panose="020F0502020204030204" pitchFamily="34" charset="0"/>
                <a:cs typeface="Times New Roman" panose="02020603050405020304" pitchFamily="18" charset="0"/>
              </a:rPr>
              <a:t>federal financial aid only covers the degree path classes.  </a:t>
            </a:r>
          </a:p>
          <a:p>
            <a:pPr eaLnBrk="0" fontAlgn="base" hangingPunct="0">
              <a:lnSpc>
                <a:spcPct val="100000"/>
              </a:lnSpc>
              <a:spcBef>
                <a:spcPct val="0"/>
              </a:spcBef>
              <a:spcAft>
                <a:spcPct val="0"/>
              </a:spcAft>
            </a:pPr>
            <a:r>
              <a:rPr lang="en-US" altLang="en-US" b="1" dirty="0">
                <a:latin typeface="Times New Roman" panose="02020603050405020304" pitchFamily="18" charset="0"/>
                <a:ea typeface="Calibri" panose="020F0502020204030204" pitchFamily="34" charset="0"/>
                <a:cs typeface="Times New Roman" panose="02020603050405020304" pitchFamily="18" charset="0"/>
              </a:rPr>
              <a:t>State Aid and scholarships will cover KINE 199</a:t>
            </a:r>
            <a:r>
              <a:rPr lang="en-US" altLang="en-US" b="1" dirty="0"/>
              <a:t> </a:t>
            </a:r>
            <a:endParaRPr lang="en-US" altLang="en-US" b="1" dirty="0" smtClean="0"/>
          </a:p>
          <a:p>
            <a:pPr eaLnBrk="0" fontAlgn="base" hangingPunct="0">
              <a:lnSpc>
                <a:spcPct val="100000"/>
              </a:lnSpc>
              <a:spcBef>
                <a:spcPct val="0"/>
              </a:spcBef>
              <a:spcAft>
                <a:spcPct val="0"/>
              </a:spcAft>
            </a:pPr>
            <a:r>
              <a:rPr lang="en-US" dirty="0" smtClean="0"/>
              <a:t>sbs.tamu.edu </a:t>
            </a:r>
            <a:endParaRPr lang="en-US" altLang="en-US" b="1" dirty="0" smtClean="0"/>
          </a:p>
          <a:p>
            <a:pPr marL="0" lvl="0" indent="0" eaLnBrk="0" fontAlgn="base" hangingPunct="0">
              <a:lnSpc>
                <a:spcPct val="100000"/>
              </a:lnSpc>
              <a:spcBef>
                <a:spcPct val="0"/>
              </a:spcBef>
              <a:spcAft>
                <a:spcPct val="0"/>
              </a:spcAft>
              <a:buNone/>
            </a:pPr>
            <a:endParaRPr lang="en-US" altLang="en-US" sz="500" dirty="0"/>
          </a:p>
        </p:txBody>
      </p:sp>
    </p:spTree>
    <p:extLst>
      <p:ext uri="{BB962C8B-B14F-4D97-AF65-F5344CB8AC3E}">
        <p14:creationId xmlns:p14="http://schemas.microsoft.com/office/powerpoint/2010/main" val="40195424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8216"/>
          </a:xfrm>
        </p:spPr>
        <p:txBody>
          <a:bodyPr/>
          <a:lstStyle/>
          <a:p>
            <a:pPr algn="ctr"/>
            <a:r>
              <a:rPr lang="en-US" b="1" u="sng" dirty="0" smtClean="0">
                <a:solidFill>
                  <a:srgbClr val="C00000"/>
                </a:solidFill>
              </a:rPr>
              <a:t>Faculty </a:t>
            </a:r>
            <a:endParaRPr lang="en-US" b="1" u="sng" dirty="0">
              <a:solidFill>
                <a:srgbClr val="C00000"/>
              </a:solidFill>
            </a:endParaRPr>
          </a:p>
        </p:txBody>
      </p:sp>
      <p:sp>
        <p:nvSpPr>
          <p:cNvPr id="3" name="Content Placeholder 2"/>
          <p:cNvSpPr>
            <a:spLocks noGrp="1"/>
          </p:cNvSpPr>
          <p:nvPr>
            <p:ph idx="1"/>
          </p:nvPr>
        </p:nvSpPr>
        <p:spPr>
          <a:xfrm>
            <a:off x="838200" y="1183342"/>
            <a:ext cx="10515600" cy="4993621"/>
          </a:xfrm>
        </p:spPr>
        <p:txBody>
          <a:bodyPr>
            <a:normAutofit fontScale="92500" lnSpcReduction="20000"/>
          </a:bodyPr>
          <a:lstStyle/>
          <a:p>
            <a:pPr marL="0" indent="0">
              <a:buNone/>
            </a:pPr>
            <a:r>
              <a:rPr lang="en-US" b="1" dirty="0"/>
              <a:t>Amie </a:t>
            </a:r>
            <a:r>
              <a:rPr lang="en-US" b="1" dirty="0" err="1"/>
              <a:t>Hufton</a:t>
            </a:r>
            <a:endParaRPr lang="en-US" dirty="0"/>
          </a:p>
          <a:p>
            <a:pPr marL="0" indent="0">
              <a:buNone/>
            </a:pPr>
            <a:r>
              <a:rPr lang="en-US" dirty="0"/>
              <a:t>Instructional Associate Professor</a:t>
            </a:r>
            <a:endParaRPr lang="en-US" dirty="0"/>
          </a:p>
          <a:p>
            <a:pPr marL="0" indent="0">
              <a:buNone/>
            </a:pPr>
            <a:r>
              <a:rPr lang="en-US" dirty="0"/>
              <a:t>DIVE Program and Kinesiology</a:t>
            </a:r>
            <a:endParaRPr lang="en-US" dirty="0"/>
          </a:p>
          <a:p>
            <a:pPr marL="0" indent="0">
              <a:buNone/>
            </a:pPr>
            <a:r>
              <a:rPr lang="en-US" dirty="0"/>
              <a:t>PE 104</a:t>
            </a:r>
            <a:endParaRPr lang="en-US" dirty="0"/>
          </a:p>
          <a:p>
            <a:pPr marL="0" indent="0">
              <a:buNone/>
            </a:pPr>
            <a:r>
              <a:rPr lang="en-US" dirty="0"/>
              <a:t>409-740-4928</a:t>
            </a:r>
            <a:endParaRPr lang="en-US" dirty="0"/>
          </a:p>
          <a:p>
            <a:pPr marL="0" indent="0">
              <a:buNone/>
            </a:pPr>
            <a:r>
              <a:rPr lang="en-US" u="sng" dirty="0">
                <a:hlinkClick r:id="rId2"/>
              </a:rPr>
              <a:t>huftona@tamug.edu</a:t>
            </a:r>
            <a:r>
              <a:rPr lang="en-US" dirty="0"/>
              <a:t> </a:t>
            </a:r>
            <a:endParaRPr lang="en-US" dirty="0" smtClean="0"/>
          </a:p>
          <a:p>
            <a:pPr marL="0" indent="0">
              <a:buNone/>
            </a:pPr>
            <a:endParaRPr lang="en-US" dirty="0" smtClean="0"/>
          </a:p>
          <a:p>
            <a:pPr marL="0" indent="0">
              <a:buNone/>
            </a:pPr>
            <a:r>
              <a:rPr lang="en-US" b="1" dirty="0"/>
              <a:t>Katie Slatton</a:t>
            </a:r>
            <a:endParaRPr lang="en-US" dirty="0"/>
          </a:p>
          <a:p>
            <a:pPr marL="0" indent="0">
              <a:buNone/>
            </a:pPr>
            <a:r>
              <a:rPr lang="en-US" dirty="0"/>
              <a:t>Instructional Assistant Professor-LIST</a:t>
            </a:r>
            <a:endParaRPr lang="en-US" dirty="0"/>
          </a:p>
          <a:p>
            <a:pPr marL="0" indent="0">
              <a:buNone/>
            </a:pPr>
            <a:r>
              <a:rPr lang="en-US" dirty="0"/>
              <a:t>Bldg. 3018 </a:t>
            </a:r>
            <a:r>
              <a:rPr lang="en-US" dirty="0" smtClean="0"/>
              <a:t>office PE </a:t>
            </a:r>
            <a:r>
              <a:rPr lang="en-US" dirty="0"/>
              <a:t>118</a:t>
            </a:r>
            <a:endParaRPr lang="en-US" dirty="0"/>
          </a:p>
          <a:p>
            <a:pPr marL="0" indent="0">
              <a:buNone/>
            </a:pPr>
            <a:r>
              <a:rPr lang="en-US" dirty="0"/>
              <a:t>409-740-4915</a:t>
            </a:r>
            <a:endParaRPr lang="en-US" dirty="0"/>
          </a:p>
          <a:p>
            <a:pPr marL="0" indent="0">
              <a:buNone/>
            </a:pPr>
            <a:r>
              <a:rPr lang="en-US" u="sng" dirty="0">
                <a:hlinkClick r:id="rId3"/>
              </a:rPr>
              <a:t>slattonk@tamug.edu</a:t>
            </a:r>
            <a:endParaRPr lang="en-US" dirty="0"/>
          </a:p>
          <a:p>
            <a:pPr marL="0" indent="0">
              <a:buNone/>
            </a:pPr>
            <a:endParaRPr lang="en-US" dirty="0">
              <a:effectLst/>
            </a:endParaRPr>
          </a:p>
        </p:txBody>
      </p:sp>
    </p:spTree>
    <p:extLst>
      <p:ext uri="{BB962C8B-B14F-4D97-AF65-F5344CB8AC3E}">
        <p14:creationId xmlns:p14="http://schemas.microsoft.com/office/powerpoint/2010/main" val="5012106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92710"/>
          </a:xfrm>
        </p:spPr>
        <p:txBody>
          <a:bodyPr>
            <a:normAutofit fontScale="90000"/>
          </a:bodyPr>
          <a:lstStyle/>
          <a:p>
            <a:pPr algn="ctr"/>
            <a:r>
              <a:rPr lang="en-US" b="1" u="sng" dirty="0" smtClean="0">
                <a:solidFill>
                  <a:srgbClr val="C00000"/>
                </a:solidFill>
              </a:rPr>
              <a:t>Student comments</a:t>
            </a:r>
            <a:endParaRPr lang="en-US" b="1" u="sng" dirty="0">
              <a:solidFill>
                <a:srgbClr val="C00000"/>
              </a:solidFill>
            </a:endParaRPr>
          </a:p>
        </p:txBody>
      </p:sp>
      <p:sp>
        <p:nvSpPr>
          <p:cNvPr id="3" name="Content Placeholder 2"/>
          <p:cNvSpPr>
            <a:spLocks noGrp="1"/>
          </p:cNvSpPr>
          <p:nvPr>
            <p:ph idx="1"/>
          </p:nvPr>
        </p:nvSpPr>
        <p:spPr>
          <a:xfrm>
            <a:off x="838200" y="1264024"/>
            <a:ext cx="10515600" cy="4912939"/>
          </a:xfrm>
        </p:spPr>
        <p:txBody>
          <a:bodyPr>
            <a:normAutofit lnSpcReduction="10000"/>
          </a:bodyPr>
          <a:lstStyle/>
          <a:p>
            <a:r>
              <a:rPr lang="en-US" dirty="0"/>
              <a:t>Your classes taught me life long skills on how to understand my body and health, not just physically but mentally as well. I remember letting the stress of my classes, work, and life really get to me one semester. I would run and workout like crazy but had lost sight of my nutrition. You helped me get on track and I am so thankful for that! I wish I could still take your classes. </a:t>
            </a:r>
            <a:endParaRPr lang="en-US" dirty="0" smtClean="0"/>
          </a:p>
          <a:p>
            <a:r>
              <a:rPr lang="en-US" dirty="0"/>
              <a:t>Your classes helped me understand that over time and with consistency, the workouts I used to find the hardest and hated the most became more bearable. I didn’t think I would be able to follow the </a:t>
            </a:r>
            <a:r>
              <a:rPr lang="en-US" dirty="0" smtClean="0"/>
              <a:t>workouts </a:t>
            </a:r>
            <a:r>
              <a:rPr lang="en-US" dirty="0"/>
              <a:t>because I never worked out before but they became </a:t>
            </a:r>
            <a:r>
              <a:rPr lang="en-US" dirty="0" smtClean="0"/>
              <a:t>fun </a:t>
            </a:r>
          </a:p>
          <a:p>
            <a:r>
              <a:rPr lang="en-US" dirty="0"/>
              <a:t>I learned so much about health and how to balance nutrition and activity from your classes and wish it hadn’t taken me until college for it to happen! </a:t>
            </a:r>
          </a:p>
        </p:txBody>
      </p:sp>
    </p:spTree>
    <p:extLst>
      <p:ext uri="{BB962C8B-B14F-4D97-AF65-F5344CB8AC3E}">
        <p14:creationId xmlns:p14="http://schemas.microsoft.com/office/powerpoint/2010/main" val="37455330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38921"/>
          </a:xfrm>
        </p:spPr>
        <p:txBody>
          <a:bodyPr>
            <a:normAutofit fontScale="90000"/>
          </a:bodyPr>
          <a:lstStyle/>
          <a:p>
            <a:pPr algn="ctr"/>
            <a:r>
              <a:rPr lang="en-US" b="1" u="sng" dirty="0">
                <a:solidFill>
                  <a:srgbClr val="C00000"/>
                </a:solidFill>
              </a:rPr>
              <a:t>Student </a:t>
            </a:r>
            <a:r>
              <a:rPr lang="en-US" b="1" u="sng" dirty="0" smtClean="0">
                <a:solidFill>
                  <a:srgbClr val="C00000"/>
                </a:solidFill>
              </a:rPr>
              <a:t>comments (</a:t>
            </a:r>
            <a:r>
              <a:rPr lang="en-US" b="1" u="sng" dirty="0" err="1" smtClean="0">
                <a:solidFill>
                  <a:srgbClr val="C00000"/>
                </a:solidFill>
              </a:rPr>
              <a:t>con’t</a:t>
            </a:r>
            <a:r>
              <a:rPr lang="en-US" b="1" u="sng" dirty="0" smtClean="0">
                <a:solidFill>
                  <a:srgbClr val="C00000"/>
                </a:solidFill>
              </a:rPr>
              <a:t>)</a:t>
            </a:r>
            <a:endParaRPr lang="en-US" dirty="0"/>
          </a:p>
        </p:txBody>
      </p:sp>
      <p:sp>
        <p:nvSpPr>
          <p:cNvPr id="3" name="Content Placeholder 2"/>
          <p:cNvSpPr>
            <a:spLocks noGrp="1"/>
          </p:cNvSpPr>
          <p:nvPr>
            <p:ph idx="1"/>
          </p:nvPr>
        </p:nvSpPr>
        <p:spPr/>
        <p:txBody>
          <a:bodyPr/>
          <a:lstStyle/>
          <a:p>
            <a:r>
              <a:rPr lang="en-US" dirty="0"/>
              <a:t>I never thought in a million years that I would ever run more than 3 miles in my life. After a semester of your running class, I was able to run 6 miles with ease. </a:t>
            </a:r>
          </a:p>
          <a:p>
            <a:r>
              <a:rPr lang="en-US" dirty="0"/>
              <a:t>Your lessons on nutrition made me mindful to really think about what I put into my body to stay both happy &amp; healthy. But all of the above wouldn’t have been possible (or really stuck!) if it wasn’t for your positivity and patience with your students. </a:t>
            </a:r>
          </a:p>
          <a:p>
            <a:r>
              <a:rPr lang="en-US" dirty="0"/>
              <a:t>I took a few KINE 199 classes and enjoyed every one of them. Taking a variety helped me find a workout that I enjoy doing. </a:t>
            </a:r>
            <a:endParaRPr lang="en-US" dirty="0"/>
          </a:p>
        </p:txBody>
      </p:sp>
    </p:spTree>
    <p:extLst>
      <p:ext uri="{BB962C8B-B14F-4D97-AF65-F5344CB8AC3E}">
        <p14:creationId xmlns:p14="http://schemas.microsoft.com/office/powerpoint/2010/main" val="30839149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53440"/>
          </a:xfrm>
        </p:spPr>
        <p:txBody>
          <a:bodyPr>
            <a:normAutofit fontScale="90000"/>
          </a:bodyPr>
          <a:lstStyle/>
          <a:p>
            <a:endParaRPr lang="en-US" dirty="0"/>
          </a:p>
        </p:txBody>
      </p:sp>
      <p:sp>
        <p:nvSpPr>
          <p:cNvPr id="3" name="Content Placeholder 2"/>
          <p:cNvSpPr>
            <a:spLocks noGrp="1"/>
          </p:cNvSpPr>
          <p:nvPr>
            <p:ph idx="1"/>
          </p:nvPr>
        </p:nvSpPr>
        <p:spPr>
          <a:xfrm>
            <a:off x="838200" y="905435"/>
            <a:ext cx="10515600" cy="5271528"/>
          </a:xfrm>
        </p:spPr>
        <p:txBody>
          <a:bodyPr/>
          <a:lstStyle/>
          <a:p>
            <a:pPr marL="0" indent="0">
              <a:buNone/>
            </a:pPr>
            <a:r>
              <a:rPr lang="en-US" b="1" dirty="0"/>
              <a:t>WHAT IS KINE</a:t>
            </a:r>
            <a:endParaRPr lang="en-US" dirty="0"/>
          </a:p>
          <a:p>
            <a:pPr marL="342900" indent="-342900"/>
            <a:r>
              <a:rPr lang="en-US" dirty="0"/>
              <a:t>KINE is a part of the LIST department</a:t>
            </a:r>
          </a:p>
          <a:p>
            <a:pPr marL="342900" indent="-342900"/>
            <a:r>
              <a:rPr lang="en-US" dirty="0" err="1"/>
              <a:t>Kine</a:t>
            </a:r>
            <a:r>
              <a:rPr lang="en-US" dirty="0"/>
              <a:t> 199:Exercise classes to fill elective credits for some majors </a:t>
            </a:r>
          </a:p>
          <a:p>
            <a:pPr marL="342900" indent="-342900"/>
            <a:r>
              <a:rPr lang="en-US" dirty="0" err="1"/>
              <a:t>Kine</a:t>
            </a:r>
            <a:r>
              <a:rPr lang="en-US" dirty="0"/>
              <a:t> 120 &amp; 223 science classes for non-science majors </a:t>
            </a:r>
          </a:p>
          <a:p>
            <a:pPr marL="342900" indent="-342900"/>
            <a:r>
              <a:rPr lang="en-US" dirty="0"/>
              <a:t>KINE instructors also teach courses that are a part of the Sport Management minor (SPMT)</a:t>
            </a:r>
          </a:p>
          <a:p>
            <a:endParaRPr lang="en-US" dirty="0"/>
          </a:p>
        </p:txBody>
      </p:sp>
    </p:spTree>
    <p:extLst>
      <p:ext uri="{BB962C8B-B14F-4D97-AF65-F5344CB8AC3E}">
        <p14:creationId xmlns:p14="http://schemas.microsoft.com/office/powerpoint/2010/main" val="38364318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Arial Narrow" panose="020B0606020202030204" pitchFamily="34" charset="0"/>
              </a:rPr>
              <a:t>WHY TAKE KINE 199 Activity Courses?</a:t>
            </a:r>
            <a:endParaRPr lang="en-US" b="1" u="sng" dirty="0">
              <a:latin typeface="Arial Narrow" panose="020B0606020202030204" pitchFamily="34" charset="0"/>
            </a:endParaRPr>
          </a:p>
        </p:txBody>
      </p:sp>
      <p:sp>
        <p:nvSpPr>
          <p:cNvPr id="3" name="Content Placeholder 2"/>
          <p:cNvSpPr>
            <a:spLocks noGrp="1"/>
          </p:cNvSpPr>
          <p:nvPr>
            <p:ph idx="1"/>
          </p:nvPr>
        </p:nvSpPr>
        <p:spPr/>
        <p:txBody>
          <a:bodyPr>
            <a:normAutofit fontScale="92500" lnSpcReduction="20000"/>
          </a:bodyPr>
          <a:lstStyle/>
          <a:p>
            <a:r>
              <a:rPr lang="en-US" dirty="0" smtClean="0"/>
              <a:t>15 hour flat rate tuition- you pay for 15 even if you register for less</a:t>
            </a:r>
          </a:p>
          <a:p>
            <a:r>
              <a:rPr lang="en-US" dirty="0" smtClean="0"/>
              <a:t>Fills elective credits for MARA &amp; other majors</a:t>
            </a:r>
          </a:p>
          <a:p>
            <a:r>
              <a:rPr lang="en-US" dirty="0" smtClean="0"/>
              <a:t>No outside homework</a:t>
            </a:r>
          </a:p>
          <a:p>
            <a:r>
              <a:rPr lang="en-US" dirty="0" smtClean="0"/>
              <a:t>accountability</a:t>
            </a:r>
          </a:p>
          <a:p>
            <a:r>
              <a:rPr lang="en-US" dirty="0" smtClean="0"/>
              <a:t>Get or stay in shape</a:t>
            </a:r>
          </a:p>
          <a:p>
            <a:r>
              <a:rPr lang="en-US" dirty="0" smtClean="0"/>
              <a:t>Classes are designed for all skill and fitness levels</a:t>
            </a:r>
          </a:p>
          <a:p>
            <a:r>
              <a:rPr lang="en-US" dirty="0" smtClean="0"/>
              <a:t>Keep off the freshman 15</a:t>
            </a:r>
          </a:p>
          <a:p>
            <a:r>
              <a:rPr lang="en-US" dirty="0" smtClean="0"/>
              <a:t>Reduce stress</a:t>
            </a:r>
          </a:p>
          <a:p>
            <a:r>
              <a:rPr lang="en-US" dirty="0" smtClean="0"/>
              <a:t>Make friends</a:t>
            </a:r>
          </a:p>
          <a:p>
            <a:r>
              <a:rPr lang="en-US" dirty="0" smtClean="0"/>
              <a:t>Great GPA boost as long as you attend class</a:t>
            </a:r>
          </a:p>
          <a:p>
            <a:pPr marL="0" indent="0">
              <a:buNone/>
            </a:pPr>
            <a:endParaRPr lang="en-US" dirty="0"/>
          </a:p>
        </p:txBody>
      </p:sp>
    </p:spTree>
    <p:extLst>
      <p:ext uri="{BB962C8B-B14F-4D97-AF65-F5344CB8AC3E}">
        <p14:creationId xmlns:p14="http://schemas.microsoft.com/office/powerpoint/2010/main" val="4117197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777184"/>
          </a:xfrm>
        </p:spPr>
        <p:txBody>
          <a:bodyPr>
            <a:normAutofit/>
          </a:bodyPr>
          <a:lstStyle/>
          <a:p>
            <a:pPr algn="ctr"/>
            <a:r>
              <a:rPr lang="en-US" sz="5400" b="1" u="sng" dirty="0" smtClean="0"/>
              <a:t>KINE 199 classes offered Fall </a:t>
            </a:r>
            <a:r>
              <a:rPr lang="en-US" sz="5400" b="1" u="sng" dirty="0" smtClean="0"/>
              <a:t>2020</a:t>
            </a:r>
            <a:endParaRPr lang="en-US" sz="5400" b="1" u="sng" dirty="0"/>
          </a:p>
        </p:txBody>
      </p:sp>
      <p:sp>
        <p:nvSpPr>
          <p:cNvPr id="3" name="Content Placeholder 2"/>
          <p:cNvSpPr>
            <a:spLocks noGrp="1"/>
          </p:cNvSpPr>
          <p:nvPr>
            <p:ph idx="1"/>
          </p:nvPr>
        </p:nvSpPr>
        <p:spPr>
          <a:xfrm>
            <a:off x="838200" y="2142310"/>
            <a:ext cx="10515600" cy="4345576"/>
          </a:xfrm>
        </p:spPr>
        <p:txBody>
          <a:bodyPr>
            <a:normAutofit/>
          </a:bodyPr>
          <a:lstStyle/>
          <a:p>
            <a:r>
              <a:rPr lang="en-US" sz="4000" dirty="0" smtClean="0"/>
              <a:t>KINE </a:t>
            </a:r>
            <a:r>
              <a:rPr lang="en-US" sz="4000" dirty="0" smtClean="0"/>
              <a:t>199-CARDIO BOOTCAMP</a:t>
            </a:r>
          </a:p>
          <a:p>
            <a:r>
              <a:rPr lang="en-US" sz="4000" dirty="0" smtClean="0"/>
              <a:t>KINE 199- CARDIO/ YOGA combo</a:t>
            </a:r>
            <a:endParaRPr lang="en-US" sz="4000" dirty="0" smtClean="0"/>
          </a:p>
          <a:p>
            <a:r>
              <a:rPr lang="en-US" sz="4000" dirty="0" smtClean="0"/>
              <a:t>KINE </a:t>
            </a:r>
            <a:r>
              <a:rPr lang="en-US" sz="4000" dirty="0" smtClean="0"/>
              <a:t>199-YOGA</a:t>
            </a:r>
            <a:endParaRPr lang="en-US" sz="4000" dirty="0" smtClean="0"/>
          </a:p>
          <a:p>
            <a:r>
              <a:rPr lang="en-US" sz="4000" dirty="0" smtClean="0"/>
              <a:t>KINE 199  SWIMMING</a:t>
            </a:r>
          </a:p>
          <a:p>
            <a:pPr marL="0" indent="0">
              <a:buNone/>
            </a:pPr>
            <a:endParaRPr lang="en-US" sz="4000" dirty="0"/>
          </a:p>
        </p:txBody>
      </p:sp>
    </p:spTree>
    <p:extLst>
      <p:ext uri="{BB962C8B-B14F-4D97-AF65-F5344CB8AC3E}">
        <p14:creationId xmlns:p14="http://schemas.microsoft.com/office/powerpoint/2010/main" val="41521505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92710"/>
          </a:xfrm>
        </p:spPr>
        <p:txBody>
          <a:bodyPr>
            <a:normAutofit fontScale="90000"/>
          </a:bodyPr>
          <a:lstStyle/>
          <a:p>
            <a:pPr algn="ctr"/>
            <a:r>
              <a:rPr lang="en-US" b="1" u="sng" dirty="0" smtClean="0">
                <a:solidFill>
                  <a:srgbClr val="C00000"/>
                </a:solidFill>
              </a:rPr>
              <a:t>KINE 199 Course descriptions</a:t>
            </a:r>
            <a:endParaRPr lang="en-US" b="1" u="sng" dirty="0">
              <a:solidFill>
                <a:srgbClr val="C00000"/>
              </a:solidFill>
            </a:endParaRPr>
          </a:p>
        </p:txBody>
      </p:sp>
      <p:sp>
        <p:nvSpPr>
          <p:cNvPr id="3" name="Content Placeholder 2"/>
          <p:cNvSpPr>
            <a:spLocks noGrp="1"/>
          </p:cNvSpPr>
          <p:nvPr>
            <p:ph idx="1"/>
          </p:nvPr>
        </p:nvSpPr>
        <p:spPr>
          <a:xfrm>
            <a:off x="838200" y="1057836"/>
            <a:ext cx="10515600" cy="5119127"/>
          </a:xfrm>
        </p:spPr>
        <p:txBody>
          <a:bodyPr>
            <a:normAutofit fontScale="70000" lnSpcReduction="20000"/>
          </a:bodyPr>
          <a:lstStyle/>
          <a:p>
            <a:endParaRPr lang="en-US" b="1" u="sng" dirty="0" smtClean="0"/>
          </a:p>
          <a:p>
            <a:r>
              <a:rPr lang="en-US" b="1" u="sng" dirty="0" smtClean="0"/>
              <a:t>Cardio/Yoga </a:t>
            </a:r>
            <a:r>
              <a:rPr lang="en-US" b="1" u="sng" dirty="0"/>
              <a:t>combo</a:t>
            </a:r>
            <a:r>
              <a:rPr lang="en-US" dirty="0"/>
              <a:t>-  1 hour and 30 min 1x a week . The first 40 minutes is cardio (HIIT workouts, jogging/ walking, rowing, etc…) and the last portion is yoga work and deep stretching. Take this class to get the best of both worlds</a:t>
            </a:r>
            <a:r>
              <a:rPr lang="en-US" dirty="0" smtClean="0"/>
              <a:t>. </a:t>
            </a:r>
          </a:p>
          <a:p>
            <a:r>
              <a:rPr lang="en-US" b="1" u="sng" dirty="0" smtClean="0"/>
              <a:t>Cardio </a:t>
            </a:r>
            <a:r>
              <a:rPr lang="en-US" b="1" u="sng" dirty="0" err="1"/>
              <a:t>Bootcamp</a:t>
            </a:r>
            <a:r>
              <a:rPr lang="en-US" dirty="0"/>
              <a:t> – Experience a variety of workouts that create muscle confusion, and eliminate boredom. The class includes high intensity and endurance exercises, incorporates a variety of equipment, and encourages a positive environment for success.</a:t>
            </a:r>
          </a:p>
          <a:p>
            <a:r>
              <a:rPr lang="en-US" b="1" u="sng" dirty="0" smtClean="0"/>
              <a:t>Yoga</a:t>
            </a:r>
            <a:r>
              <a:rPr lang="en-US" dirty="0" smtClean="0"/>
              <a:t> </a:t>
            </a:r>
            <a:r>
              <a:rPr lang="en-US" dirty="0"/>
              <a:t>– Introduces basic yoga poses using a combination of Hatha yoga and stretching/strengthening techniques. Grades are based on performance of skills and written </a:t>
            </a:r>
            <a:r>
              <a:rPr lang="en-US" dirty="0" smtClean="0"/>
              <a:t>exams</a:t>
            </a:r>
          </a:p>
          <a:p>
            <a:r>
              <a:rPr lang="en-US" b="1" u="sng" dirty="0" smtClean="0"/>
              <a:t>X Fit</a:t>
            </a:r>
            <a:r>
              <a:rPr lang="en-US" dirty="0" smtClean="0"/>
              <a:t> </a:t>
            </a:r>
            <a:r>
              <a:rPr lang="en-US" dirty="0"/>
              <a:t>– Regardless of your fitness background or experience, this class is for everyone! The workouts are functional and combine Olympic lifts and High Intensity Interval Training.  </a:t>
            </a:r>
            <a:endParaRPr lang="en-US" dirty="0" smtClean="0"/>
          </a:p>
          <a:p>
            <a:r>
              <a:rPr lang="en-US" b="1" u="sng" dirty="0"/>
              <a:t>Swimming</a:t>
            </a:r>
            <a:r>
              <a:rPr lang="en-US" dirty="0"/>
              <a:t> – For ANY level of swimmer, whether you want to learn HOW to swim, or how to incorporate basic swim workouts into your routine. Also great for swimmers that can handle a tough workout! Prepare for a swim test, or improve your fitness. Competitive Rowing- Practice with the Aggie crew team to learn the skills and teamwork required competitive rowing. </a:t>
            </a:r>
            <a:endParaRPr lang="en-US" dirty="0" smtClean="0"/>
          </a:p>
          <a:p>
            <a:r>
              <a:rPr lang="en-US" b="1" u="sng" dirty="0" smtClean="0"/>
              <a:t>Basic </a:t>
            </a:r>
            <a:r>
              <a:rPr lang="en-US" b="1" u="sng" dirty="0"/>
              <a:t>Sailing</a:t>
            </a:r>
            <a:r>
              <a:rPr lang="en-US" dirty="0"/>
              <a:t> – Learn the basic skills of sailing and enjoy an activity that will make all of your friends wish they studied in Galveston!</a:t>
            </a:r>
          </a:p>
          <a:p>
            <a:endParaRPr lang="en-US" dirty="0">
              <a:effectLst/>
            </a:endParaRPr>
          </a:p>
        </p:txBody>
      </p:sp>
    </p:spTree>
    <p:extLst>
      <p:ext uri="{BB962C8B-B14F-4D97-AF65-F5344CB8AC3E}">
        <p14:creationId xmlns:p14="http://schemas.microsoft.com/office/powerpoint/2010/main" val="8997823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43722"/>
          </a:xfrm>
        </p:spPr>
        <p:txBody>
          <a:bodyPr/>
          <a:lstStyle/>
          <a:p>
            <a:pPr algn="ctr"/>
            <a:r>
              <a:rPr lang="en-US" b="1" u="sng" dirty="0" smtClean="0">
                <a:solidFill>
                  <a:srgbClr val="C00000"/>
                </a:solidFill>
              </a:rPr>
              <a:t>KINE 120 &amp; 223 course descriptions</a:t>
            </a:r>
            <a:endParaRPr lang="en-US" b="1" u="sng" dirty="0">
              <a:solidFill>
                <a:srgbClr val="C00000"/>
              </a:solidFill>
            </a:endParaRPr>
          </a:p>
        </p:txBody>
      </p:sp>
      <p:sp>
        <p:nvSpPr>
          <p:cNvPr id="3" name="Content Placeholder 2"/>
          <p:cNvSpPr>
            <a:spLocks noGrp="1"/>
          </p:cNvSpPr>
          <p:nvPr>
            <p:ph idx="1"/>
          </p:nvPr>
        </p:nvSpPr>
        <p:spPr>
          <a:xfrm>
            <a:off x="838200" y="1416424"/>
            <a:ext cx="10515600" cy="4760539"/>
          </a:xfrm>
        </p:spPr>
        <p:txBody>
          <a:bodyPr>
            <a:normAutofit fontScale="92500" lnSpcReduction="20000"/>
          </a:bodyPr>
          <a:lstStyle/>
          <a:p>
            <a:r>
              <a:rPr lang="en-US" b="1" u="sng" dirty="0"/>
              <a:t>KINE 223</a:t>
            </a:r>
            <a:endParaRPr lang="en-US" dirty="0"/>
          </a:p>
          <a:p>
            <a:pPr marL="0" indent="0">
              <a:buNone/>
            </a:pPr>
            <a:r>
              <a:rPr lang="en-US" b="1" dirty="0"/>
              <a:t>Intro to the Science of Health and Fitness</a:t>
            </a:r>
            <a:r>
              <a:rPr lang="en-US" dirty="0"/>
              <a:t> –</a:t>
            </a:r>
          </a:p>
          <a:p>
            <a:pPr marL="0" indent="0">
              <a:buNone/>
            </a:pPr>
            <a:r>
              <a:rPr lang="en-US" dirty="0"/>
              <a:t>Exposes you to the scientific method of evaluating fitness, nutrition, physical conditioning, and public health issues. This class counts as 3 science hours for core curriculum (out of 9 required) AND keeps you moving!</a:t>
            </a:r>
          </a:p>
          <a:p>
            <a:pPr marL="0" indent="0">
              <a:buNone/>
            </a:pPr>
            <a:endParaRPr lang="en-US" dirty="0"/>
          </a:p>
          <a:p>
            <a:r>
              <a:rPr lang="en-US" b="1" u="sng" dirty="0"/>
              <a:t>KINE 120</a:t>
            </a:r>
            <a:endParaRPr lang="en-US" dirty="0"/>
          </a:p>
          <a:p>
            <a:pPr marL="0" indent="0">
              <a:buNone/>
            </a:pPr>
            <a:r>
              <a:rPr lang="en-US" b="1" dirty="0"/>
              <a:t>The Science of Basic Health and Fitness</a:t>
            </a:r>
            <a:r>
              <a:rPr lang="en-US" dirty="0"/>
              <a:t> –</a:t>
            </a:r>
          </a:p>
          <a:p>
            <a:pPr marL="0" indent="0">
              <a:buNone/>
            </a:pPr>
            <a:r>
              <a:rPr lang="en-US" dirty="0"/>
              <a:t>An overview of the human body with an interdisciplinary focus on wellness and longevity. Topics include the management of diet, body weight, stress, and cardiovascular fitness. Physical activity </a:t>
            </a:r>
            <a:r>
              <a:rPr lang="en-US" dirty="0" smtClean="0"/>
              <a:t>labs are integrated </a:t>
            </a:r>
            <a:r>
              <a:rPr lang="en-US" dirty="0"/>
              <a:t>into the course with a concentration on the scientific basis of conditioning. This core curriculum course counts as 1-hour of science for non-science majors.</a:t>
            </a:r>
            <a:endParaRPr lang="en-US" dirty="0">
              <a:effectLst/>
            </a:endParaRPr>
          </a:p>
        </p:txBody>
      </p:sp>
    </p:spTree>
    <p:extLst>
      <p:ext uri="{BB962C8B-B14F-4D97-AF65-F5344CB8AC3E}">
        <p14:creationId xmlns:p14="http://schemas.microsoft.com/office/powerpoint/2010/main" val="39034618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63040"/>
          </a:xfrm>
        </p:spPr>
        <p:txBody>
          <a:bodyPr/>
          <a:lstStyle/>
          <a:p>
            <a:pPr algn="ctr"/>
            <a:r>
              <a:rPr lang="en-US" b="1" u="sng" dirty="0" smtClean="0">
                <a:solidFill>
                  <a:srgbClr val="C00000"/>
                </a:solidFill>
              </a:rPr>
              <a:t>Consider a SPMT minor </a:t>
            </a:r>
            <a:endParaRPr lang="en-US" b="1" u="sng" dirty="0">
              <a:solidFill>
                <a:srgbClr val="C00000"/>
              </a:solidFill>
            </a:endParaRPr>
          </a:p>
        </p:txBody>
      </p:sp>
      <p:sp>
        <p:nvSpPr>
          <p:cNvPr id="3" name="Content Placeholder 2"/>
          <p:cNvSpPr>
            <a:spLocks noGrp="1"/>
          </p:cNvSpPr>
          <p:nvPr>
            <p:ph idx="1"/>
          </p:nvPr>
        </p:nvSpPr>
        <p:spPr>
          <a:xfrm>
            <a:off x="838200" y="1228166"/>
            <a:ext cx="10515600" cy="4948797"/>
          </a:xfrm>
        </p:spPr>
        <p:txBody>
          <a:bodyPr>
            <a:normAutofit fontScale="70000" lnSpcReduction="20000"/>
          </a:bodyPr>
          <a:lstStyle/>
          <a:p>
            <a:r>
              <a:rPr lang="en-US" b="1" u="sng" dirty="0"/>
              <a:t>DIVERSITY IN SPORTS ORGANIZATIONS</a:t>
            </a:r>
            <a:endParaRPr lang="en-US" dirty="0"/>
          </a:p>
          <a:p>
            <a:pPr marL="0" indent="0">
              <a:buNone/>
            </a:pPr>
            <a:r>
              <a:rPr lang="en-US" b="1" u="sng" dirty="0"/>
              <a:t>SPMT 336</a:t>
            </a:r>
            <a:r>
              <a:rPr lang="en-US" dirty="0"/>
              <a:t> – Counts as both a Social/Behavioral Science AND ICD. This course engages students in the study and understanding of important issues related to diversity and inclusion in the sport industry specifically and be able to apply these concepts to the workplace and broader society. Courses in Social and Behavioral Sciences focus on the application of empirical and scientific methods that contribute to the understanding of what makes us human. This course involves the exploration of behavior and interactions among individuals, groups, institutions, and events, examining their impact on the individual, society, and culture. </a:t>
            </a:r>
          </a:p>
          <a:p>
            <a:pPr marL="0" indent="0">
              <a:buNone/>
            </a:pPr>
            <a:r>
              <a:rPr lang="en-US" dirty="0" smtClean="0"/>
              <a:t>Email </a:t>
            </a:r>
            <a:r>
              <a:rPr lang="en-US" dirty="0"/>
              <a:t>Amie </a:t>
            </a:r>
            <a:r>
              <a:rPr lang="en-US" dirty="0" err="1"/>
              <a:t>Hufton</a:t>
            </a:r>
            <a:r>
              <a:rPr lang="en-US" dirty="0"/>
              <a:t> at </a:t>
            </a:r>
            <a:r>
              <a:rPr lang="en-US" b="1" dirty="0"/>
              <a:t>huftona@tamug.edu</a:t>
            </a:r>
            <a:r>
              <a:rPr lang="en-US" dirty="0"/>
              <a:t> with any questions!</a:t>
            </a:r>
          </a:p>
          <a:p>
            <a:pPr marL="0" indent="0">
              <a:buNone/>
            </a:pPr>
            <a:r>
              <a:rPr lang="en-US" dirty="0"/>
              <a:t> </a:t>
            </a:r>
          </a:p>
          <a:p>
            <a:r>
              <a:rPr lang="en-US" b="1" u="sng" dirty="0"/>
              <a:t>INTERNATIONAL SPORTS BUSINESS</a:t>
            </a:r>
            <a:endParaRPr lang="en-US" dirty="0"/>
          </a:p>
          <a:p>
            <a:pPr marL="0" indent="0">
              <a:buNone/>
            </a:pPr>
            <a:r>
              <a:rPr lang="en-US" b="1" u="sng" dirty="0"/>
              <a:t>SPMT 337 </a:t>
            </a:r>
            <a:r>
              <a:rPr lang="en-US" dirty="0"/>
              <a:t>– Counts as both a Social/Behavioral Science AND ICD. This course seeks to introduce students to international sport business by focusing on four international sports organizations and the challenges they face. These problems range across conflict management, strategic management, governance, corporate social responsibility, marketing, development, and research methods. Students are empowered to conduct research on the problems, integrate theory and practice, working in groups and individually to offer viable and fully justified solutions, which are communicated visually, orally, and written.</a:t>
            </a:r>
          </a:p>
          <a:p>
            <a:pPr marL="0" indent="0">
              <a:buNone/>
            </a:pPr>
            <a:r>
              <a:rPr lang="en-US" dirty="0"/>
              <a:t>Email Katie Slatton at </a:t>
            </a:r>
            <a:r>
              <a:rPr lang="en-US" b="1" dirty="0"/>
              <a:t>slattonk@tamug.edu</a:t>
            </a:r>
            <a:r>
              <a:rPr lang="en-US" dirty="0"/>
              <a:t> with any questions</a:t>
            </a:r>
          </a:p>
          <a:p>
            <a:endParaRPr lang="en-US" dirty="0"/>
          </a:p>
        </p:txBody>
      </p:sp>
    </p:spTree>
    <p:extLst>
      <p:ext uri="{BB962C8B-B14F-4D97-AF65-F5344CB8AC3E}">
        <p14:creationId xmlns:p14="http://schemas.microsoft.com/office/powerpoint/2010/main" val="32312493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TotalTime>
  <Words>1219</Words>
  <Application>Microsoft Office PowerPoint</Application>
  <PresentationFormat>Widescreen</PresentationFormat>
  <Paragraphs>82</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Arial Narrow</vt:lpstr>
      <vt:lpstr>Calibri</vt:lpstr>
      <vt:lpstr>Calibri Light</vt:lpstr>
      <vt:lpstr>Times New Roman</vt:lpstr>
      <vt:lpstr>Office Theme</vt:lpstr>
      <vt:lpstr>PowerPoint Presentation</vt:lpstr>
      <vt:lpstr>Student comments</vt:lpstr>
      <vt:lpstr>Student comments (con’t)</vt:lpstr>
      <vt:lpstr>PowerPoint Presentation</vt:lpstr>
      <vt:lpstr>WHY TAKE KINE 199 Activity Courses?</vt:lpstr>
      <vt:lpstr>KINE 199 classes offered Fall 2020</vt:lpstr>
      <vt:lpstr>KINE 199 Course descriptions</vt:lpstr>
      <vt:lpstr>KINE 120 &amp; 223 course descriptions</vt:lpstr>
      <vt:lpstr>Consider a SPMT minor </vt:lpstr>
      <vt:lpstr>financial aid information</vt:lpstr>
      <vt:lpstr>Faculty </vt:lpstr>
    </vt:vector>
  </TitlesOfParts>
  <Company>TAMUG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Slatton, Katie J</dc:creator>
  <cp:lastModifiedBy>Slatton, Katie J</cp:lastModifiedBy>
  <cp:revision>12</cp:revision>
  <dcterms:created xsi:type="dcterms:W3CDTF">2019-06-10T04:07:54Z</dcterms:created>
  <dcterms:modified xsi:type="dcterms:W3CDTF">2020-05-26T18:15:36Z</dcterms:modified>
</cp:coreProperties>
</file>